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 id="876" r:id="rId1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39B97A"/>
    <a:srgbClr val="1EB26A"/>
    <a:srgbClr val="E3F2E7"/>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5" autoAdjust="0"/>
    <p:restoredTop sz="94606" autoAdjust="0"/>
  </p:normalViewPr>
  <p:slideViewPr>
    <p:cSldViewPr>
      <p:cViewPr varScale="1">
        <p:scale>
          <a:sx n="111" d="100"/>
          <a:sy n="111" d="100"/>
        </p:scale>
        <p:origin x="34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七年级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ea typeface="微软雅黑" panose="020B0503020204020204" pitchFamily="34" charset="-122"/>
                <a:cs typeface="Times New Roman" panose="02020603050405020304" pitchFamily="18" charset="0"/>
              </a:rPr>
              <a:t>进阶训练　</a:t>
            </a:r>
            <a:r>
              <a:rPr lang="en-US" altLang="zh-CN" sz="4800" b="0">
                <a:solidFill>
                  <a:srgbClr val="000000"/>
                </a:solidFill>
                <a:ea typeface="微软雅黑" panose="020B0503020204020204" pitchFamily="34" charset="-122"/>
                <a:cs typeface="Times New Roman" panose="02020603050405020304" pitchFamily="18" charset="0"/>
              </a:rPr>
              <a:t>1</a:t>
            </a:r>
            <a:endParaRPr lang="zh-CN" altLang="en-US" sz="4800" b="0" dirty="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36179" y="908720"/>
            <a:ext cx="492443" cy="646331"/>
          </a:xfrm>
          <a:prstGeom prst="rect">
            <a:avLst/>
          </a:prstGeom>
        </p:spPr>
        <p:txBody>
          <a:bodyPr wrap="none">
            <a:spAutoFit/>
          </a:bodyPr>
          <a:lstStyle/>
          <a:p>
            <a:r>
              <a:rPr lang="en-US" altLang="zh-CN" sz="3600">
                <a:cs typeface="Times New Roman" panose="02020603050405020304" pitchFamily="18" charset="0"/>
              </a:rPr>
              <a:t>B</a:t>
            </a:r>
            <a:endParaRPr lang="zh-CN" altLang="en-US"/>
          </a:p>
        </p:txBody>
      </p:sp>
      <p:sp>
        <p:nvSpPr>
          <p:cNvPr id="5" name="内容占位符 4"/>
          <p:cNvSpPr>
            <a:spLocks noGrp="1"/>
          </p:cNvSpPr>
          <p:nvPr>
            <p:ph idx="1"/>
          </p:nvPr>
        </p:nvSpPr>
        <p:spPr>
          <a:xfrm>
            <a:off x="360854" y="746120"/>
            <a:ext cx="11485848" cy="3311163"/>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word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delicate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3 probably mean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Boring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Attractive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Awful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Large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90093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315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While boiling tea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there must be delicate and tasty snacks like small oranges and sweet potatoes on the charcoal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炭</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stove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satisfying people’s eyes and mouth.</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可知，围炉煮茶时需要有吸引力的零食来满足人们的眼睛和口欲。因此</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delicate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有吸引力的</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835954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145704" y="908720"/>
            <a:ext cx="518091" cy="646331"/>
          </a:xfrm>
          <a:prstGeom prst="rect">
            <a:avLst/>
          </a:prstGeom>
        </p:spPr>
        <p:txBody>
          <a:bodyPr wrap="none">
            <a:spAutoFit/>
          </a:bodyPr>
          <a:lstStyle/>
          <a:p>
            <a:r>
              <a:rPr lang="en-US" altLang="zh-CN" sz="3600">
                <a:cs typeface="Times New Roman" panose="02020603050405020304" pitchFamily="18" charset="0"/>
              </a:rPr>
              <a:t>A</a:t>
            </a:r>
            <a:endParaRPr lang="zh-CN" altLang="en-US"/>
          </a:p>
        </p:txBody>
      </p:sp>
      <p:sp>
        <p:nvSpPr>
          <p:cNvPr id="3" name="内容占位符 2"/>
          <p:cNvSpPr>
            <a:spLocks noGrp="1"/>
          </p:cNvSpPr>
          <p:nvPr>
            <p:ph idx="1"/>
          </p:nvPr>
        </p:nvSpPr>
        <p:spPr>
          <a:xfrm>
            <a:off x="360854" y="746120"/>
            <a:ext cx="11485848" cy="4973156"/>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is making tea around a stove popular with modern young people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they enjoy calm and peace in mind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they can stay together with families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they like eating oranges and potatoes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they want to return to the ancient times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63601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13866"/>
          </a:xfrm>
        </p:spPr>
        <p:txBody>
          <a:bodyPr/>
          <a:lstStyle/>
          <a:p>
            <a:pPr hangingPunct="0">
              <a:spcAft>
                <a:spcPts val="0"/>
              </a:spcAft>
            </a:pP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a:t>
            </a:r>
            <a:r>
              <a:rPr lang="en-US" altLang="zh-CN" sz="35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 beautiful cups and teapots would bring them more pleasure in mind.</a:t>
            </a:r>
            <a:r>
              <a:rPr lang="en-US" altLang="zh-CN" sz="35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可推知，围炉煮茶会给年轻人的内心带来更多快乐。故选</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447349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45704" y="910461"/>
            <a:ext cx="518091" cy="646331"/>
          </a:xfrm>
          <a:prstGeom prst="rect">
            <a:avLst/>
          </a:prstGeom>
        </p:spPr>
        <p:txBody>
          <a:bodyPr wrap="none">
            <a:spAutoFit/>
          </a:bodyPr>
          <a:lstStyle/>
          <a:p>
            <a:r>
              <a:rPr lang="en-US" altLang="zh-CN" sz="3600">
                <a:cs typeface="Times New Roman" panose="02020603050405020304" pitchFamily="18" charset="0"/>
              </a:rPr>
              <a:t>D</a:t>
            </a:r>
            <a:endParaRPr lang="zh-CN" altLang="en-US"/>
          </a:p>
        </p:txBody>
      </p:sp>
      <p:sp>
        <p:nvSpPr>
          <p:cNvPr id="5" name="内容占位符 4"/>
          <p:cNvSpPr>
            <a:spLocks noGrp="1"/>
          </p:cNvSpPr>
          <p:nvPr>
            <p:ph idx="1"/>
          </p:nvPr>
        </p:nvSpPr>
        <p:spPr>
          <a:xfrm>
            <a:off x="360854" y="746120"/>
            <a:ext cx="11485848" cy="5078313"/>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标</a:t>
            </a:r>
            <a:r>
              <a:rPr lang="zh-CN"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题归</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纳</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best title for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types of the tea leaves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environments of drinking tea</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future of the tea culture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development of the tea culture</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中考新考法-4.eps" descr="id:2147502608;FounderCES"/>
          <p:cNvPicPr/>
          <p:nvPr/>
        </p:nvPicPr>
        <p:blipFill>
          <a:blip r:embed="rId2"/>
          <a:stretch>
            <a:fillRect/>
          </a:stretch>
        </p:blipFill>
        <p:spPr>
          <a:xfrm>
            <a:off x="2686447" y="933245"/>
            <a:ext cx="4752528" cy="605915"/>
          </a:xfrm>
          <a:prstGeom prst="rect">
            <a:avLst/>
          </a:prstGeom>
        </p:spPr>
      </p:pic>
    </p:spTree>
    <p:extLst>
      <p:ext uri="{BB962C8B-B14F-4D97-AF65-F5344CB8AC3E}">
        <p14:creationId xmlns:p14="http://schemas.microsoft.com/office/powerpoint/2010/main" val="4276903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8016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标题归纳题。通读全文尤其是</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 time passes by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Chinese tea culture continues to develop.</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可知，本文主要讲述了茶文化的发展。故选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235697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bwMode="auto">
          <a:xfrm>
            <a:off x="334566" y="1124744"/>
            <a:ext cx="11449272" cy="4824536"/>
          </a:xfrm>
          <a:prstGeom prst="rect">
            <a:avLst/>
          </a:prstGeom>
          <a:noFill/>
          <a:ln w="19050" algn="ctr">
            <a:solidFill>
              <a:srgbClr val="00B0F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图片 4"/>
          <p:cNvPicPr>
            <a:picLocks noChangeAspect="1"/>
          </p:cNvPicPr>
          <p:nvPr/>
        </p:nvPicPr>
        <p:blipFill>
          <a:blip r:embed="rId2"/>
          <a:stretch>
            <a:fillRect/>
          </a:stretch>
        </p:blipFill>
        <p:spPr>
          <a:xfrm>
            <a:off x="356413" y="836712"/>
            <a:ext cx="1922369" cy="648072"/>
          </a:xfrm>
          <a:prstGeom prst="rect">
            <a:avLst/>
          </a:prstGeom>
        </p:spPr>
      </p:pic>
      <p:pic>
        <p:nvPicPr>
          <p:cNvPr id="6" name="图片 5"/>
          <p:cNvPicPr>
            <a:picLocks noChangeAspect="1"/>
          </p:cNvPicPr>
          <p:nvPr/>
        </p:nvPicPr>
        <p:blipFill>
          <a:blip r:embed="rId3"/>
          <a:stretch>
            <a:fillRect/>
          </a:stretch>
        </p:blipFill>
        <p:spPr>
          <a:xfrm>
            <a:off x="1918742" y="1250448"/>
            <a:ext cx="495300" cy="381000"/>
          </a:xfrm>
          <a:prstGeom prst="rect">
            <a:avLst/>
          </a:prstGeom>
        </p:spPr>
      </p:pic>
      <p:sp>
        <p:nvSpPr>
          <p:cNvPr id="8" name="内容占位符 1"/>
          <p:cNvSpPr txBox="1">
            <a:spLocks/>
          </p:cNvSpPr>
          <p:nvPr/>
        </p:nvSpPr>
        <p:spPr bwMode="auto">
          <a:xfrm>
            <a:off x="360854" y="962144"/>
            <a:ext cx="11422984"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sz="32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阅</a:t>
            </a:r>
            <a:r>
              <a:rPr lang="zh-CN" altLang="zh-CN">
                <a:latin typeface="Times New Roman" panose="02020603050405020304" pitchFamily="18" charset="0"/>
                <a:ea typeface="楷体" panose="02010609060101010101" pitchFamily="49" charset="-122"/>
                <a:cs typeface="Times New Roman" panose="02020603050405020304" pitchFamily="18" charset="0"/>
              </a:rPr>
              <a:t>读理解题解题技巧</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快速浏览题目</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明确题目类型</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如细节理解题、主旨大意题、推理判断题、词义猜测题等。</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阅读选项</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仔细阅读选项</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对于细节理解题的选项</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可初步判断哪些信息可能是文章重点提及的部分</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对于主旨大意题的选项</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了解不同的主题观点</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帮助阅读时思考文章的主旨走向。</a:t>
            </a:r>
            <a:endParaRPr lang="zh-CN" altLang="en-US"/>
          </a:p>
        </p:txBody>
      </p:sp>
    </p:spTree>
    <p:extLst>
      <p:ext uri="{BB962C8B-B14F-4D97-AF65-F5344CB8AC3E}">
        <p14:creationId xmlns:p14="http://schemas.microsoft.com/office/powerpoint/2010/main" val="2422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4973156"/>
          </a:xfrm>
        </p:spPr>
        <p:txBody>
          <a:bodyPr/>
          <a:lstStyle/>
          <a:p>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3</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预测内容</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根据题目和选项</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猜测文章的主题、范围和可能涉及的内容</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如文章是关于科普知识、文化差异还是校园生活等。</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4</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逐段阅读</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阅读文章</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按照段落顺序逐段精读。注意文章开头部分</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通常会引出主题或者提供背景信息</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结尾部分可能会总结观点或者得出结论</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p:sp>
        <p:nvSpPr>
          <p:cNvPr id="3" name="矩形 2"/>
          <p:cNvSpPr/>
          <p:nvPr/>
        </p:nvSpPr>
        <p:spPr bwMode="auto">
          <a:xfrm>
            <a:off x="334566" y="913324"/>
            <a:ext cx="11449272" cy="4824536"/>
          </a:xfrm>
          <a:prstGeom prst="rect">
            <a:avLst/>
          </a:prstGeom>
          <a:noFill/>
          <a:ln w="19050" algn="ctr">
            <a:solidFill>
              <a:srgbClr val="00B0F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15439022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34566" y="836712"/>
            <a:ext cx="11485848" cy="4701993"/>
          </a:xfrm>
        </p:spPr>
        <p:txBody>
          <a:bodyPr/>
          <a:lstStyle/>
          <a:p>
            <a:r>
              <a:rPr lang="zh-CN" altLang="zh-CN" sz="3400">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latin typeface="Times New Roman" panose="02020603050405020304" pitchFamily="18" charset="0"/>
                <a:ea typeface="宋体" panose="02010600030101010101" pitchFamily="2" charset="-122"/>
              </a:rPr>
              <a:t>5</a:t>
            </a:r>
            <a:r>
              <a:rPr lang="zh-CN" altLang="zh-CN" sz="340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latin typeface="Times New Roman" panose="02020603050405020304" pitchFamily="18" charset="0"/>
                <a:ea typeface="楷体" panose="02010609060101010101" pitchFamily="49" charset="-122"/>
                <a:cs typeface="Times New Roman" panose="02020603050405020304" pitchFamily="18" charset="0"/>
              </a:rPr>
              <a:t>标记重点</a:t>
            </a:r>
            <a:r>
              <a:rPr lang="zh-CN" altLang="zh-CN" sz="340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latin typeface="Times New Roman" panose="02020603050405020304" pitchFamily="18" charset="0"/>
                <a:ea typeface="楷体" panose="02010609060101010101" pitchFamily="49" charset="-122"/>
                <a:cs typeface="Times New Roman" panose="02020603050405020304" pitchFamily="18" charset="0"/>
              </a:rPr>
              <a:t>阅读过程中</a:t>
            </a:r>
            <a:r>
              <a:rPr lang="zh-CN" altLang="zh-CN" sz="340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latin typeface="Times New Roman" panose="02020603050405020304" pitchFamily="18" charset="0"/>
                <a:ea typeface="楷体" panose="02010609060101010101" pitchFamily="49" charset="-122"/>
                <a:cs typeface="Times New Roman" panose="02020603050405020304" pitchFamily="18" charset="0"/>
              </a:rPr>
              <a:t>标记出与题目相关的关键信息</a:t>
            </a:r>
            <a:r>
              <a:rPr lang="zh-CN" altLang="zh-CN" sz="340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latin typeface="Times New Roman" panose="02020603050405020304" pitchFamily="18" charset="0"/>
                <a:ea typeface="楷体" panose="02010609060101010101" pitchFamily="49" charset="-122"/>
                <a:cs typeface="Times New Roman" panose="02020603050405020304" pitchFamily="18" charset="0"/>
              </a:rPr>
              <a:t>如人物、时间、地点、事件、因果关系、观点态度等。如遇到不理解的单词或句子</a:t>
            </a:r>
            <a:r>
              <a:rPr lang="zh-CN" altLang="zh-CN" sz="340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latin typeface="Times New Roman" panose="02020603050405020304" pitchFamily="18" charset="0"/>
                <a:ea typeface="楷体" panose="02010609060101010101" pitchFamily="49" charset="-122"/>
                <a:cs typeface="Times New Roman" panose="02020603050405020304" pitchFamily="18" charset="0"/>
              </a:rPr>
              <a:t>先不要停下来</a:t>
            </a:r>
            <a:r>
              <a:rPr lang="zh-CN" altLang="zh-CN" sz="340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latin typeface="Times New Roman" panose="02020603050405020304" pitchFamily="18" charset="0"/>
                <a:ea typeface="楷体" panose="02010609060101010101" pitchFamily="49" charset="-122"/>
                <a:cs typeface="Times New Roman" panose="02020603050405020304" pitchFamily="18" charset="0"/>
              </a:rPr>
              <a:t>可以根据上下文猜测意思</a:t>
            </a:r>
            <a:r>
              <a:rPr lang="zh-CN" altLang="zh-CN" sz="340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latin typeface="Times New Roman" panose="02020603050405020304" pitchFamily="18" charset="0"/>
                <a:ea typeface="楷体" panose="02010609060101010101" pitchFamily="49" charset="-122"/>
                <a:cs typeface="Times New Roman" panose="02020603050405020304" pitchFamily="18" charset="0"/>
              </a:rPr>
              <a:t>继续阅读。</a:t>
            </a:r>
            <a:r>
              <a:rPr lang="zh-CN" altLang="zh-CN" sz="3400">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latin typeface="Times New Roman" panose="02020603050405020304" pitchFamily="18" charset="0"/>
                <a:ea typeface="宋体" panose="02010600030101010101" pitchFamily="2" charset="-122"/>
              </a:rPr>
              <a:t>6</a:t>
            </a:r>
            <a:r>
              <a:rPr lang="zh-CN" altLang="zh-CN" sz="340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latin typeface="Times New Roman" panose="02020603050405020304" pitchFamily="18" charset="0"/>
                <a:ea typeface="楷体" panose="02010609060101010101" pitchFamily="49" charset="-122"/>
                <a:cs typeface="Times New Roman" panose="02020603050405020304" pitchFamily="18" charset="0"/>
              </a:rPr>
              <a:t>把握细节和逻辑关系</a:t>
            </a:r>
            <a:r>
              <a:rPr lang="zh-CN" altLang="zh-CN" sz="340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latin typeface="Times New Roman" panose="02020603050405020304" pitchFamily="18" charset="0"/>
                <a:ea typeface="楷体" panose="02010609060101010101" pitchFamily="49" charset="-122"/>
                <a:cs typeface="Times New Roman" panose="02020603050405020304" pitchFamily="18" charset="0"/>
              </a:rPr>
              <a:t>关注文章中的细节描写</a:t>
            </a:r>
            <a:r>
              <a:rPr lang="zh-CN" altLang="zh-CN" sz="340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latin typeface="Times New Roman" panose="02020603050405020304" pitchFamily="18" charset="0"/>
                <a:ea typeface="楷体" panose="02010609060101010101" pitchFamily="49" charset="-122"/>
                <a:cs typeface="Times New Roman" panose="02020603050405020304" pitchFamily="18" charset="0"/>
              </a:rPr>
              <a:t>包括具体的数据、实例等</a:t>
            </a:r>
            <a:r>
              <a:rPr lang="zh-CN" altLang="zh-CN" sz="340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latin typeface="Times New Roman" panose="02020603050405020304" pitchFamily="18" charset="0"/>
                <a:ea typeface="楷体" panose="02010609060101010101" pitchFamily="49" charset="-122"/>
                <a:cs typeface="Times New Roman" panose="02020603050405020304" pitchFamily="18" charset="0"/>
              </a:rPr>
              <a:t>理解句子之间、段落之间的逻辑关系</a:t>
            </a:r>
            <a:r>
              <a:rPr lang="zh-CN" altLang="zh-CN" sz="340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latin typeface="Times New Roman" panose="02020603050405020304" pitchFamily="18" charset="0"/>
                <a:ea typeface="楷体" panose="02010609060101010101" pitchFamily="49" charset="-122"/>
                <a:cs typeface="Times New Roman" panose="02020603050405020304" pitchFamily="18" charset="0"/>
              </a:rPr>
              <a:t>如并列、转折、因果、递进等。</a:t>
            </a:r>
            <a:endParaRPr lang="zh-CN" altLang="en-US" sz="3400"/>
          </a:p>
        </p:txBody>
      </p:sp>
      <p:sp>
        <p:nvSpPr>
          <p:cNvPr id="3" name="矩形 2"/>
          <p:cNvSpPr/>
          <p:nvPr/>
        </p:nvSpPr>
        <p:spPr bwMode="auto">
          <a:xfrm>
            <a:off x="334566" y="913324"/>
            <a:ext cx="11449272" cy="4824536"/>
          </a:xfrm>
          <a:prstGeom prst="rect">
            <a:avLst/>
          </a:prstGeom>
          <a:noFill/>
          <a:ln w="19050" algn="ctr">
            <a:solidFill>
              <a:srgbClr val="00B0F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2142859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329576" y="692696"/>
            <a:ext cx="11517126" cy="1524888"/>
          </a:xfrm>
          <a:prstGeom prst="rect">
            <a:avLst/>
          </a:prstGeom>
        </p:spPr>
      </p:pic>
      <p:pic>
        <p:nvPicPr>
          <p:cNvPr id="10" name="图片 9"/>
          <p:cNvPicPr>
            <a:picLocks noChangeAspect="1"/>
          </p:cNvPicPr>
          <p:nvPr/>
        </p:nvPicPr>
        <p:blipFill>
          <a:blip r:embed="rId3"/>
          <a:stretch>
            <a:fillRect/>
          </a:stretch>
        </p:blipFill>
        <p:spPr>
          <a:xfrm>
            <a:off x="560115" y="2267347"/>
            <a:ext cx="2065662" cy="539839"/>
          </a:xfrm>
          <a:prstGeom prst="rect">
            <a:avLst/>
          </a:prstGeom>
        </p:spPr>
      </p:pic>
      <p:sp>
        <p:nvSpPr>
          <p:cNvPr id="11" name="内容占位符 1"/>
          <p:cNvSpPr txBox="1">
            <a:spLocks/>
          </p:cNvSpPr>
          <p:nvPr/>
        </p:nvSpPr>
        <p:spPr bwMode="auto">
          <a:xfrm>
            <a:off x="334566" y="2204864"/>
            <a:ext cx="11485848"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8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800" smtClean="0">
                <a:latin typeface="Times New Roman" panose="02020603050405020304" pitchFamily="18" charset="0"/>
                <a:ea typeface="楷体" panose="02010609060101010101" pitchFamily="49" charset="-122"/>
                <a:cs typeface="Times New Roman" panose="02020603050405020304" pitchFamily="18" charset="0"/>
              </a:rPr>
              <a:t>本</a:t>
            </a:r>
            <a:r>
              <a:rPr lang="zh-CN" altLang="zh-CN" sz="2800">
                <a:latin typeface="Times New Roman" panose="02020603050405020304" pitchFamily="18" charset="0"/>
                <a:ea typeface="楷体" panose="02010609060101010101" pitchFamily="49" charset="-122"/>
                <a:cs typeface="Times New Roman" panose="02020603050405020304" pitchFamily="18" charset="0"/>
              </a:rPr>
              <a:t>文主要讲述了茶文化的发展。</a:t>
            </a:r>
            <a:endParaRPr lang="zh-CN" altLang="zh-CN" sz="70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内容占位符 1"/>
          <p:cNvSpPr txBox="1">
            <a:spLocks/>
          </p:cNvSpPr>
          <p:nvPr/>
        </p:nvSpPr>
        <p:spPr bwMode="auto">
          <a:xfrm>
            <a:off x="6301705" y="5848697"/>
            <a:ext cx="5535472" cy="656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spcAft>
                <a:spcPts val="0"/>
              </a:spcAft>
              <a:tabLst>
                <a:tab pos="5850890" algn="l"/>
              </a:tabLst>
            </a:pP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江苏盐城建湖期末</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3" name="图片 12"/>
          <p:cNvPicPr>
            <a:picLocks noChangeAspect="1"/>
          </p:cNvPicPr>
          <p:nvPr/>
        </p:nvPicPr>
        <p:blipFill>
          <a:blip r:embed="rId4"/>
          <a:stretch>
            <a:fillRect/>
          </a:stretch>
        </p:blipFill>
        <p:spPr>
          <a:xfrm>
            <a:off x="622598" y="3054857"/>
            <a:ext cx="5415477" cy="3182455"/>
          </a:xfrm>
          <a:prstGeom prst="rect">
            <a:avLst/>
          </a:prstGeom>
        </p:spPr>
      </p:pic>
    </p:spTree>
    <p:extLst>
      <p:ext uri="{BB962C8B-B14F-4D97-AF65-F5344CB8AC3E}">
        <p14:creationId xmlns:p14="http://schemas.microsoft.com/office/powerpoint/2010/main" val="18739070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 is home to tea and has a long history of tea culture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time goes by, the tea culture has developed greatly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Tang Dynasty, people not only drank tea, but also ate the tea leaves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was why tasting tea was called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tea-eating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Song Dynasty,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084946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804153"/>
          </a:xfrm>
        </p:spPr>
        <p:txBody>
          <a:bodyPr/>
          <a:lstStyle/>
          <a:p>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 people drank tea became romantic and was full of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Ming Dynasty, tasting tea returned to its true nature of</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drinking tea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put dry tea leaves in the cup and then poured boiled water into it before drinking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in the Qing Dynasty, the tea culture finally came into common families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Drinking tea became part of their daily life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the same time, there were more tea houses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a:p>
        </p:txBody>
      </p:sp>
    </p:spTree>
    <p:extLst>
      <p:ext uri="{BB962C8B-B14F-4D97-AF65-F5344CB8AC3E}">
        <p14:creationId xmlns:p14="http://schemas.microsoft.com/office/powerpoint/2010/main" val="8671930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3156"/>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Nowadays, making tea around a stove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围炉煮茶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 become popular among young people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is a special way of drinking tea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young people like to choose a quiet and comfortable environment to make tea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While boiling tea, there must be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delicate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tasty snacks like small oranges and sweet potatoes on the charcoal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stove,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541867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2160"/>
          </a:xfrm>
        </p:spPr>
        <p:txBody>
          <a:bodyPr/>
          <a:lstStyle/>
          <a:p>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satisfying people’s eyes and mouth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beautiful cups and teapots would bring them more pleasure in mind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they enjoy are art, spiritual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精神的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 and the deep Chinese tea culture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Away from their busy work and life, they feel calm and peaceful in mind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98899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3156"/>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fact, people began to make tea around a stove in ancient times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Traditionally, about the art of making tea, the most important part is the types of tea, water quality, the control of fire, the choices of tea tools, and the skills of brewing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沏茶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some ways, the art of making tea is a kind of communication between tea and people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2079569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11163"/>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time passes by, Chinese tea culture continues to develop</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Modern tea culture has mixed traditional and modern art and life, showing a more open and colourful culture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040042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36179" y="908720"/>
            <a:ext cx="518091" cy="646331"/>
          </a:xfrm>
          <a:prstGeom prst="rect">
            <a:avLst/>
          </a:prstGeom>
        </p:spPr>
        <p:txBody>
          <a:bodyPr wrap="none">
            <a:spAutoFit/>
          </a:bodyPr>
          <a:lstStyle/>
          <a:p>
            <a:pPr>
              <a:spcAft>
                <a:spcPts val="0"/>
              </a:spcAft>
            </a:pPr>
            <a:r>
              <a:rPr lang="en-US" altLang="zh-CN" sz="3600"/>
              <a:t>A</a:t>
            </a:r>
            <a:endParaRPr lang="en-US" altLang="zh-CN" sz="3600">
              <a:cs typeface="Times New Roman" panose="02020603050405020304" pitchFamily="18" charset="0"/>
            </a:endParaRPr>
          </a:p>
        </p:txBody>
      </p:sp>
      <p:sp>
        <p:nvSpPr>
          <p:cNvPr id="3" name="内容占位符 2"/>
          <p:cNvSpPr>
            <a:spLocks noGrp="1"/>
          </p:cNvSpPr>
          <p:nvPr>
            <p:ph idx="1"/>
          </p:nvPr>
        </p:nvSpPr>
        <p:spPr>
          <a:xfrm>
            <a:off x="360854" y="746120"/>
            <a:ext cx="11485848" cy="3416320"/>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did people not only drink tea but also eat the tea leaves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Tang Dynasty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Song Dynasty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Ming Dynasty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Qing Dynasty</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5" name="内容占位符 2"/>
          <p:cNvSpPr txBox="1">
            <a:spLocks/>
          </p:cNvSpPr>
          <p:nvPr/>
        </p:nvSpPr>
        <p:spPr bwMode="auto">
          <a:xfrm>
            <a:off x="513254" y="4077072"/>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In the Tang Dynasty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people not only drank tea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but also ate the tea leaves.</a:t>
            </a:r>
            <a:r>
              <a:rPr lang="en-US" altLang="zh-CN" b="1">
                <a:solidFill>
                  <a:srgbClr val="FF0000"/>
                </a:solidFill>
                <a:latin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可知，在唐代，人们不仅喝茶，而且还吃茶叶。故选</a:t>
            </a:r>
            <a:r>
              <a:rPr lang="en-US" altLang="zh-CN" b="1">
                <a:solidFill>
                  <a:srgbClr val="FF0000"/>
                </a:solidFill>
                <a:latin typeface="Times New Roman" panose="02020603050405020304" pitchFamily="18" charset="0"/>
                <a:ea typeface="宋体" panose="02010600030101010101" pitchFamily="2" charset="-122"/>
              </a:rPr>
              <a:t>A</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73095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1335</TotalTime>
  <Words>808</Words>
  <Application>Microsoft Office PowerPoint</Application>
  <PresentationFormat>自定义</PresentationFormat>
  <Paragraphs>38</Paragraphs>
  <Slides>18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18</vt:i4>
      </vt:variant>
    </vt:vector>
  </HeadingPairs>
  <TitlesOfParts>
    <vt:vector size="26"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488</cp:revision>
  <dcterms:created xsi:type="dcterms:W3CDTF">2020-11-06T05:24:00Z</dcterms:created>
  <dcterms:modified xsi:type="dcterms:W3CDTF">2025-09-13T05:54:07Z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